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1ADD06-D73C-4F8A-B5FD-55A9F58F7507}">
  <a:tblStyle styleId="{AB1ADD06-D73C-4F8A-B5FD-55A9F58F75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31cabd772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31cabd772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Relationship Id="rId4" Type="http://schemas.openxmlformats.org/officeDocument/2006/relationships/image" Target="../media/image8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6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Relationship Id="rId6" Type="http://schemas.openxmlformats.org/officeDocument/2006/relationships/image" Target="../media/image4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4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44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63.png"/><Relationship Id="rId7" Type="http://schemas.openxmlformats.org/officeDocument/2006/relationships/image" Target="../media/image5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58.png"/><Relationship Id="rId4" Type="http://schemas.openxmlformats.org/officeDocument/2006/relationships/image" Target="../media/image57.png"/><Relationship Id="rId5" Type="http://schemas.openxmlformats.org/officeDocument/2006/relationships/image" Target="../media/image7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64.png"/><Relationship Id="rId7" Type="http://schemas.openxmlformats.org/officeDocument/2006/relationships/image" Target="../media/image68.png"/><Relationship Id="rId8" Type="http://schemas.openxmlformats.org/officeDocument/2006/relationships/image" Target="../media/image6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9.png"/><Relationship Id="rId4" Type="http://schemas.openxmlformats.org/officeDocument/2006/relationships/image" Target="../media/image72.png"/><Relationship Id="rId5" Type="http://schemas.openxmlformats.org/officeDocument/2006/relationships/image" Target="../media/image77.png"/><Relationship Id="rId6" Type="http://schemas.openxmlformats.org/officeDocument/2006/relationships/image" Target="../media/image76.png"/><Relationship Id="rId7" Type="http://schemas.openxmlformats.org/officeDocument/2006/relationships/image" Target="../media/image75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Relationship Id="rId6" Type="http://schemas.openxmlformats.org/officeDocument/2006/relationships/image" Target="../media/image8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79.png"/><Relationship Id="rId4" Type="http://schemas.openxmlformats.org/officeDocument/2006/relationships/image" Target="../media/image93.png"/><Relationship Id="rId9" Type="http://schemas.openxmlformats.org/officeDocument/2006/relationships/image" Target="../media/image90.png"/><Relationship Id="rId5" Type="http://schemas.openxmlformats.org/officeDocument/2006/relationships/image" Target="../media/image87.png"/><Relationship Id="rId6" Type="http://schemas.openxmlformats.org/officeDocument/2006/relationships/image" Target="../media/image86.png"/><Relationship Id="rId7" Type="http://schemas.openxmlformats.org/officeDocument/2006/relationships/image" Target="../media/image88.png"/><Relationship Id="rId8" Type="http://schemas.openxmlformats.org/officeDocument/2006/relationships/image" Target="../media/image9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89.png"/><Relationship Id="rId4" Type="http://schemas.openxmlformats.org/officeDocument/2006/relationships/image" Target="../media/image91.png"/><Relationship Id="rId9" Type="http://schemas.openxmlformats.org/officeDocument/2006/relationships/image" Target="../media/image99.png"/><Relationship Id="rId5" Type="http://schemas.openxmlformats.org/officeDocument/2006/relationships/image" Target="../media/image98.png"/><Relationship Id="rId6" Type="http://schemas.openxmlformats.org/officeDocument/2006/relationships/image" Target="../media/image100.pn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8.png"/><Relationship Id="rId3" Type="http://schemas.openxmlformats.org/officeDocument/2006/relationships/image" Target="../media/image11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Relationship Id="rId3" Type="http://schemas.openxmlformats.org/officeDocument/2006/relationships/image" Target="../media/image11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11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7.png"/><Relationship Id="rId4" Type="http://schemas.openxmlformats.org/officeDocument/2006/relationships/image" Target="../media/image108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1.png"/><Relationship Id="rId4" Type="http://schemas.openxmlformats.org/officeDocument/2006/relationships/image" Target="../media/image110.png"/><Relationship Id="rId5" Type="http://schemas.openxmlformats.org/officeDocument/2006/relationships/image" Target="../media/image1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9.png"/><Relationship Id="rId4" Type="http://schemas.openxmlformats.org/officeDocument/2006/relationships/image" Target="../media/image1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9.png"/><Relationship Id="rId4" Type="http://schemas.openxmlformats.org/officeDocument/2006/relationships/image" Target="../media/image1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9.png"/><Relationship Id="rId4" Type="http://schemas.openxmlformats.org/officeDocument/2006/relationships/image" Target="../media/image1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9.png"/><Relationship Id="rId4" Type="http://schemas.openxmlformats.org/officeDocument/2006/relationships/image" Target="../media/image1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datto.com/blog/what-is-port-scanning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Relationship Id="rId4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WebDav Access</a:t>
            </a:r>
            <a:endParaRPr/>
          </a:p>
        </p:txBody>
      </p:sp>
      <p:sp>
        <p:nvSpPr>
          <p:cNvPr id="1129" name="Google Shape;112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the local file system and cracked password we were able to access the networks WebDav File.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From there we used MSFVenom to create a payload that will allow us to use a reverse shell.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WebDav we uploaded the reverse shell.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2" name="Google Shape;1132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3" name="Google Shape;113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4" name="Google Shape;113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5" name="Google Shape;1135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8" name="Google Shape;1138;p63"/>
          <p:cNvSpPr/>
          <p:nvPr/>
        </p:nvSpPr>
        <p:spPr>
          <a:xfrm flipH="1">
            <a:off x="3496050" y="1480575"/>
            <a:ext cx="2428500" cy="1903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3"/>
          <p:cNvSpPr txBox="1"/>
          <p:nvPr/>
        </p:nvSpPr>
        <p:spPr>
          <a:xfrm>
            <a:off x="3496050" y="1480625"/>
            <a:ext cx="2428500" cy="19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able to gain access to the company’s WedDav File system.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Then we were able to upload a reverse shell payload and later exploit the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0" name="Google Shape;1140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4550" y="1543276"/>
            <a:ext cx="3219450" cy="2270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3383825"/>
            <a:ext cx="4598474" cy="15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475" y="3782125"/>
            <a:ext cx="3618425" cy="3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5025" y="4090775"/>
            <a:ext cx="2933875" cy="230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Exploitation: Exploiting the Reverse Shell </a:t>
            </a:r>
            <a:endParaRPr sz="2200"/>
          </a:p>
        </p:txBody>
      </p:sp>
      <p:sp>
        <p:nvSpPr>
          <p:cNvPr id="1152" name="Google Shape;1152;p64"/>
          <p:cNvSpPr/>
          <p:nvPr/>
        </p:nvSpPr>
        <p:spPr>
          <a:xfrm flipH="1">
            <a:off x="724275" y="1480575"/>
            <a:ext cx="2428500" cy="1233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4"/>
          <p:cNvSpPr txBox="1"/>
          <p:nvPr/>
        </p:nvSpPr>
        <p:spPr>
          <a:xfrm>
            <a:off x="724275" y="1480625"/>
            <a:ext cx="23439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the Payload attached to WebDav we then used Metasploit and Meterpreter.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4" name="Google Shape;1154;p6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55" name="Google Shape;1155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6" name="Google Shape;1156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64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58" name="Google Shape;1158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9" name="Google Shape;1159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64"/>
          <p:cNvSpPr/>
          <p:nvPr/>
        </p:nvSpPr>
        <p:spPr>
          <a:xfrm flipH="1">
            <a:off x="3495950" y="1480575"/>
            <a:ext cx="2813100" cy="1918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4"/>
          <p:cNvSpPr txBox="1"/>
          <p:nvPr/>
        </p:nvSpPr>
        <p:spPr>
          <a:xfrm>
            <a:off x="3496050" y="1480625"/>
            <a:ext cx="2813100" cy="19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the metasploit session listening, we were able to access the reverse shell and gain access to the target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access to the machine we were able to locate the flag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2" name="Google Shape;1162;p64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3" name="Google Shape;1163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4" name="Google Shape;1164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5" name="Google Shape;116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66925"/>
            <a:ext cx="3191150" cy="192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1550" y="1574532"/>
            <a:ext cx="2530050" cy="243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1938" y="3626121"/>
            <a:ext cx="2181225" cy="4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73" name="Google Shape;1173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74" name="Google Shape;1174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80" name="Google Shape;1180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1" name="Google Shape;118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Time of Port Scan: 02:00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Total Packets Sent: 45,000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only spike that </a:t>
            </a:r>
            <a:r>
              <a:rPr lang="en" sz="1000"/>
              <a:t>occurred between 2am - 3am indicates the port was scanned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6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 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84" name="Google Shape;118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9525"/>
            <a:ext cx="8854276" cy="348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2" name="Google Shape;1192;p67"/>
          <p:cNvSpPr txBox="1"/>
          <p:nvPr>
            <p:ph idx="2" type="subTitle"/>
          </p:nvPr>
        </p:nvSpPr>
        <p:spPr>
          <a:xfrm>
            <a:off x="-12300" y="48870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The Request occurred at 2am April 15, 2020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32,734 Requests were made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Files Requested: /</a:t>
            </a:r>
            <a:r>
              <a:rPr lang="en" sz="1000">
                <a:solidFill>
                  <a:schemeClr val="dk1"/>
                </a:solidFill>
              </a:rPr>
              <a:t>company_folders/secret_folder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Files Contained: Company Information, Ryan’s Password Hash, and Instructions using WebDav</a:t>
            </a:r>
            <a:endParaRPr sz="1000">
              <a:solidFill>
                <a:schemeClr val="dk1"/>
              </a:solidFill>
            </a:endParaRPr>
          </a:p>
          <a:p>
            <a:pPr indent="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4" name="Google Shape;1194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95" name="Google Shape;119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46925"/>
            <a:ext cx="9144000" cy="30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2" name="Google Shape;1202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03" name="Google Shape;120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 </a:t>
            </a:r>
            <a:r>
              <a:rPr b="1" lang="en" sz="1200">
                <a:solidFill>
                  <a:schemeClr val="dk1"/>
                </a:solidFill>
              </a:rPr>
              <a:t>32,734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</a:t>
            </a: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32,729</a:t>
            </a:r>
            <a:endParaRPr b="1" sz="1200"/>
          </a:p>
        </p:txBody>
      </p:sp>
      <p:pic>
        <p:nvPicPr>
          <p:cNvPr id="1206" name="Google Shape;120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9625" y="1467800"/>
            <a:ext cx="5943600" cy="2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13" name="Google Shape;1213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14" name="Google Shape;121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69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 </a:t>
            </a:r>
            <a:r>
              <a:rPr b="1" lang="en" sz="1200"/>
              <a:t>116</a:t>
            </a:r>
            <a:endParaRPr b="1"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</a:t>
            </a:r>
            <a:r>
              <a:rPr b="1" lang="en" sz="1200"/>
              <a:t>/company_folders/secret_folder</a:t>
            </a:r>
            <a:endParaRPr b="1" sz="1200"/>
          </a:p>
        </p:txBody>
      </p:sp>
      <p:pic>
        <p:nvPicPr>
          <p:cNvPr id="1217" name="Google Shape;12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725" y="1467800"/>
            <a:ext cx="5943600" cy="2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3" name="Google Shape;122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5" name="Google Shape;1225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1"/>
          <p:cNvSpPr txBox="1"/>
          <p:nvPr>
            <p:ph idx="3" type="subTitle"/>
          </p:nvPr>
        </p:nvSpPr>
        <p:spPr>
          <a:xfrm>
            <a:off x="45091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Close as many ports as possible that are not used by usual traffic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 possible solution could be using the command </a:t>
            </a:r>
            <a:r>
              <a:rPr b="1" lang="en" sz="1400"/>
              <a:t>firewalld </a:t>
            </a:r>
            <a:r>
              <a:rPr lang="en" sz="1400"/>
              <a:t>to check on the status of the ports: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s</a:t>
            </a:r>
            <a:r>
              <a:rPr b="1" lang="en" sz="1400"/>
              <a:t>udo  firewall-cmd --state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1" name="Google Shape;1231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Set up firewall alerts for high levels of ICMP request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Provide Administrators TCP Wrappers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 u="sng">
                <a:solidFill>
                  <a:schemeClr val="hlink"/>
                </a:solidFill>
                <a:hlinkClick r:id="rId3"/>
              </a:rPr>
              <a:t>https://www.datto.com/blog/what-is-port-scanning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More than 1000 ICMP requests per hour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</p:txBody>
      </p:sp>
      <p:sp>
        <p:nvSpPr>
          <p:cNvPr id="1232" name="Google Shape;1232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33" name="Google Shape;123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39" name="Google Shape;1239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2"/>
          <p:cNvSpPr txBox="1"/>
          <p:nvPr>
            <p:ph idx="2" type="subTitle"/>
          </p:nvPr>
        </p:nvSpPr>
        <p:spPr>
          <a:xfrm>
            <a:off x="79025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unauthorized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Email alerts if someone access the Hidden Directory.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up groups of authorized employees to access the </a:t>
            </a:r>
            <a:r>
              <a:rPr lang="en" sz="1400">
                <a:solidFill>
                  <a:schemeClr val="dk1"/>
                </a:solidFill>
              </a:rPr>
              <a:t>Hidden Directory</a:t>
            </a:r>
            <a:r>
              <a:rPr lang="en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Send notifications if files are accessed, should only be available to internal users (employees)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1" name="Google Shape;1241;p72"/>
          <p:cNvSpPr txBox="1"/>
          <p:nvPr>
            <p:ph idx="3" type="subTitle"/>
          </p:nvPr>
        </p:nvSpPr>
        <p:spPr>
          <a:xfrm>
            <a:off x="4543450" y="1604700"/>
            <a:ext cx="42219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unwanted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Whitelisting known employee IP addresses that log in most commonly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</a:t>
            </a:r>
            <a:r>
              <a:rPr lang="en" sz="1400"/>
              <a:t>lock HTTP traffic from unknown IP address.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Restrict access to the Hidden Directory, should only be accessed by authorized users (employees)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47" name="Google Shape;1247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3"/>
          <p:cNvSpPr txBox="1"/>
          <p:nvPr>
            <p:ph idx="2" type="subTitle"/>
          </p:nvPr>
        </p:nvSpPr>
        <p:spPr>
          <a:xfrm>
            <a:off x="101875" y="16344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Set up alerts when there are too many attempts to login within a short-period of time. 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have determined that an alert should be set for anytime the server returns over 20 HTTP error codes in the 400s within an hour 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After 3 failed attempts lock the account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9" name="Google Shape;1249;p73"/>
          <p:cNvSpPr txBox="1"/>
          <p:nvPr>
            <p:ph idx="3" type="subTitle"/>
          </p:nvPr>
        </p:nvSpPr>
        <p:spPr>
          <a:xfrm>
            <a:off x="4589125" y="1604700"/>
            <a:ext cx="4176000" cy="33612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brute force attacks?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Utilize a two-step verification process to unlock the account and change the password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Utilize CAPTCHA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Set up a rule to change the password every 60 days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Maintain and patch WebDav to latest version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Set Limited user access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An alert in place that notifies when there is over 15 requests per hour in /webdav/*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Allow only one user to use one IP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55" name="Google Shape;125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56" name="Google Shape;125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Only allow certain users access to WebDav and set limits on uploads/downloads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i.e.: White Listing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Maintain WebDav and patch to the newest version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63" name="Google Shape;1263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file uploads?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 up an </a:t>
            </a:r>
            <a:r>
              <a:rPr lang="en" sz="1400">
                <a:solidFill>
                  <a:schemeClr val="dk1"/>
                </a:solidFill>
              </a:rPr>
              <a:t>email </a:t>
            </a:r>
            <a:r>
              <a:rPr lang="en" sz="1400"/>
              <a:t>alerts for any request to upload content.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 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Outbound traffic from server is greater than 20GB within 1 hour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65" name="Google Shape;1265;p75"/>
          <p:cNvSpPr txBox="1"/>
          <p:nvPr>
            <p:ph idx="3" type="subTitle"/>
          </p:nvPr>
        </p:nvSpPr>
        <p:spPr>
          <a:xfrm>
            <a:off x="4572000" y="1483950"/>
            <a:ext cx="4238400" cy="3538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file uploads?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Utilize a file blocker to block unwanted file uploads such as .php files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Require an authorization code or a password to upload content.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line. </a:t>
            </a:r>
            <a:endParaRPr b="1" sz="14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Implement Incident Response protocols for the team to determine what the next steps are for when the traffic exceeds the limit 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89375" y="776375"/>
            <a:ext cx="59607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 192.168.1.1/32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 Machine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 Server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</a:t>
            </a:r>
            <a:r>
              <a:rPr lang="en">
                <a:solidFill>
                  <a:schemeClr val="dk1"/>
                </a:solidFill>
              </a:rPr>
              <a:t>ML-REFVM-684427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75" y="823187"/>
            <a:ext cx="6627649" cy="39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{AB1ADD06-D73C-4F8A-B5FD-55A9F58F7507}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Host with Hyper V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 Machine that is hosting Kibaba and monitoring traffic through specific beats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Vulnerable Machine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3" name="Google Shape;1083;p60"/>
          <p:cNvGraphicFramePr/>
          <p:nvPr/>
        </p:nvGraphicFramePr>
        <p:xfrm>
          <a:off x="166375" y="104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{AB1ADD06-D73C-4F8A-B5FD-55A9F58F7507}</a:tableStyleId>
              </a:tblPr>
              <a:tblGrid>
                <a:gridCol w="2787500"/>
                <a:gridCol w="2787500"/>
                <a:gridCol w="317855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Ports: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HTTP - Unsecure Webserver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22 SSH - Vulnerable to attack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allow for attackers to access machines without authority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80 - gave us access to the Capstone’s private directories, access to the secret files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 22 - SSH into the served with cracked passwords 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Password</a:t>
                      </a:r>
                      <a:r>
                        <a:rPr lang="en" sz="1200"/>
                        <a:t> </a:t>
                      </a:r>
                      <a:r>
                        <a:rPr lang="en" sz="1200"/>
                        <a:t>susceptible</a:t>
                      </a:r>
                      <a:r>
                        <a:rPr lang="en" sz="1200"/>
                        <a:t> to brute force </a:t>
                      </a:r>
                      <a:endParaRPr sz="1200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Passwords can be easily cracked when there are no rules in place to stop high volume traffic </a:t>
                      </a:r>
                      <a:endParaRPr sz="1200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Cracked Ashton’s password and see the confidential secret folder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Insecure Website: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Secret files and hashed passwords found on public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server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website has plain text files with instructions on where the secret file is located and that file contained more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information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such as a password hash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find and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Ryans password hash that gave us access to the weddav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Had the ability to upload files directly to WebDav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upload a reverse shell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425" y="2014025"/>
            <a:ext cx="59436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675" y="3248175"/>
            <a:ext cx="594360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Exploitation: Open Port 80 - Insecure/Poor Website Management </a:t>
            </a:r>
            <a:endParaRPr sz="2200"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Using NMAP we determined Port 80 was open on the vulnerable machine.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We were then able to navigate the the vulnerable site using the IP address 192.168.1.105.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Path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Traversal.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5950" y="1480575"/>
            <a:ext cx="28131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8131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From the open site we were able to navigate through the sites file system and find documents with the mention of /company_folders/secret_folder.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contents of which gave us information and instructions on how to access the company’s webdav instance. 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Susceptible to Brute Force </a:t>
            </a:r>
            <a:endParaRPr/>
          </a:p>
        </p:txBody>
      </p:sp>
      <p:sp>
        <p:nvSpPr>
          <p:cNvPr id="1109" name="Google Shape;1109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After determining the location of the /secret_folder we were able to navigate to the site and were prompted for a password.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Based off what we learned in the public facing documents we had obtained the username of Ashton.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Using a hydra command we were able to brute force the credentials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1" name="Google Shape;1111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2" name="Google Shape;111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3" name="Google Shape;111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4" name="Google Shape;1114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7" name="Google Shape;1117;p62"/>
          <p:cNvSpPr/>
          <p:nvPr/>
        </p:nvSpPr>
        <p:spPr>
          <a:xfrm flipH="1">
            <a:off x="3496050" y="1480575"/>
            <a:ext cx="5317200" cy="14595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62"/>
          <p:cNvSpPr txBox="1"/>
          <p:nvPr/>
        </p:nvSpPr>
        <p:spPr>
          <a:xfrm>
            <a:off x="3496050" y="1480625"/>
            <a:ext cx="5317200" cy="15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Through navigating the site we were able to determine a good username could be aston.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Using hydra we determined Ashton’s password was leopoldo.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We then had access to the secret_folder and obtained Ryan’s Password Hash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9" name="Google Shape;11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325" y="2965774"/>
            <a:ext cx="5034858" cy="6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2325" y="3587050"/>
            <a:ext cx="4644750" cy="133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1" name="Google Shape;1121;p62"/>
          <p:cNvGrpSpPr/>
          <p:nvPr/>
        </p:nvGrpSpPr>
        <p:grpSpPr>
          <a:xfrm>
            <a:off x="3238569" y="2965778"/>
            <a:ext cx="533372" cy="525530"/>
            <a:chOff x="271036" y="3888883"/>
            <a:chExt cx="695400" cy="685086"/>
          </a:xfrm>
        </p:grpSpPr>
        <p:sp>
          <p:nvSpPr>
            <p:cNvPr id="1122" name="Google Shape;1122;p62"/>
            <p:cNvSpPr/>
            <p:nvPr/>
          </p:nvSpPr>
          <p:spPr>
            <a:xfrm>
              <a:off x="271036" y="388888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10800000">
              <a:off x="485721" y="4385344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